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24"/>
  </p:notesMasterIdLst>
  <p:handoutMasterIdLst>
    <p:handoutMasterId r:id="rId25"/>
  </p:handoutMasterIdLst>
  <p:sldIdLst>
    <p:sldId id="339" r:id="rId5"/>
    <p:sldId id="343" r:id="rId6"/>
    <p:sldId id="344" r:id="rId7"/>
    <p:sldId id="348" r:id="rId8"/>
    <p:sldId id="346" r:id="rId9"/>
    <p:sldId id="349" r:id="rId10"/>
    <p:sldId id="350" r:id="rId11"/>
    <p:sldId id="369" r:id="rId12"/>
    <p:sldId id="367" r:id="rId13"/>
    <p:sldId id="357" r:id="rId14"/>
    <p:sldId id="354" r:id="rId15"/>
    <p:sldId id="355" r:id="rId16"/>
    <p:sldId id="359" r:id="rId17"/>
    <p:sldId id="360" r:id="rId18"/>
    <p:sldId id="361" r:id="rId19"/>
    <p:sldId id="364" r:id="rId20"/>
    <p:sldId id="365" r:id="rId21"/>
    <p:sldId id="366" r:id="rId22"/>
    <p:sldId id="358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8C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0"/>
    <p:restoredTop sz="94251"/>
  </p:normalViewPr>
  <p:slideViewPr>
    <p:cSldViewPr snapToGrid="0" snapToObjects="1" showGuides="1">
      <p:cViewPr>
        <p:scale>
          <a:sx n="126" d="100"/>
          <a:sy n="126" d="100"/>
        </p:scale>
        <p:origin x="1088" y="4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1" t="22113" r="16447" b="21492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46" y="216481"/>
            <a:ext cx="1297868" cy="1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 r="3968" b="94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Think 2018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46" y="216481"/>
            <a:ext cx="1297868" cy="1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0E99EEC-E697-1D4F-91F9-0960174B1D85}" type="datetime1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Watson2016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9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67.xml"/><Relationship Id="rId9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4.xml"/><Relationship Id="rId3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02.xml"/><Relationship Id="rId32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80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104.xml"/><Relationship Id="rId34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06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1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  <p:sldLayoutId id="2147483826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hyperlink" Target="https://shiny.rstudio.com/tutorial/" TargetMode="Externa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15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15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15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Visualizing Deployed Models with R Shiny and Watson Machine Learning </a:t>
            </a:r>
            <a:br>
              <a:rPr lang="en-US" sz="1800" dirty="0"/>
            </a:br>
            <a:r>
              <a:rPr lang="en-US" sz="1800" dirty="0"/>
              <a:t>—</a:t>
            </a:r>
            <a:br>
              <a:rPr lang="en-US" sz="1800" dirty="0"/>
            </a:br>
            <a:r>
              <a:rPr lang="en-US" sz="1800" dirty="0" smtClean="0"/>
              <a:t>Greg Filla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Offering Manager, Watson Data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228600" y="904622"/>
            <a:ext cx="8803640" cy="449375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z="1800" dirty="0" smtClean="0">
                <a:solidFill>
                  <a:srgbClr val="323232"/>
                </a:solidFill>
              </a:rPr>
              <a:t>What is R Shiny?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Web app framework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Uses only R code to build interactive web applications</a:t>
            </a:r>
          </a:p>
          <a:p>
            <a:pPr marL="800100" lvl="1" indent="-342900">
              <a:buFontTx/>
              <a:buChar char="-"/>
            </a:pPr>
            <a:r>
              <a:rPr lang="en-US" sz="1600" dirty="0">
                <a:solidFill>
                  <a:srgbClr val="323232"/>
                </a:solidFill>
              </a:rPr>
              <a:t>Open source project created by </a:t>
            </a:r>
            <a:r>
              <a:rPr lang="en-US" sz="1600" dirty="0" err="1" smtClean="0">
                <a:solidFill>
                  <a:srgbClr val="323232"/>
                </a:solidFill>
              </a:rPr>
              <a:t>RStudio</a:t>
            </a:r>
            <a:endParaRPr lang="en-US" sz="1600" dirty="0" smtClean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1600" dirty="0" smtClean="0">
              <a:solidFill>
                <a:srgbClr val="323232"/>
              </a:solidFill>
            </a:endParaRPr>
          </a:p>
          <a:p>
            <a:r>
              <a:rPr lang="en-US" sz="1800" dirty="0" smtClean="0">
                <a:solidFill>
                  <a:srgbClr val="323232"/>
                </a:solidFill>
              </a:rPr>
              <a:t>Why use Shiny?</a:t>
            </a:r>
            <a:endParaRPr lang="en-US" sz="1800" dirty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1600" dirty="0">
                <a:solidFill>
                  <a:srgbClr val="323232"/>
                </a:solidFill>
              </a:rPr>
              <a:t>P</a:t>
            </a:r>
            <a:r>
              <a:rPr lang="en-US" sz="1600" dirty="0" smtClean="0">
                <a:solidFill>
                  <a:srgbClr val="323232"/>
                </a:solidFill>
              </a:rPr>
              <a:t>rovides quick way to go from analysis in R to interactive applications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Offers more flexibility than commercial BI tools 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Share your analysis easily via URL</a:t>
            </a:r>
            <a:endParaRPr lang="en-US" sz="1600" dirty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1600" dirty="0" smtClean="0">
              <a:solidFill>
                <a:srgbClr val="323232"/>
              </a:solidFill>
            </a:endParaRPr>
          </a:p>
          <a:p>
            <a:r>
              <a:rPr lang="en-US" sz="1800" dirty="0" smtClean="0">
                <a:solidFill>
                  <a:srgbClr val="323232"/>
                </a:solidFill>
              </a:rPr>
              <a:t>How to get started?</a:t>
            </a:r>
            <a:endParaRPr lang="en-US" sz="1800" dirty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Very easy if you already have </a:t>
            </a:r>
            <a:r>
              <a:rPr lang="en-US" sz="1600" dirty="0" err="1" smtClean="0">
                <a:solidFill>
                  <a:srgbClr val="323232"/>
                </a:solidFill>
              </a:rPr>
              <a:t>Rstudio</a:t>
            </a:r>
            <a:r>
              <a:rPr lang="en-US" sz="1600" dirty="0" smtClean="0">
                <a:solidFill>
                  <a:srgbClr val="323232"/>
                </a:solidFill>
              </a:rPr>
              <a:t> (just installing an R package)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Many </a:t>
            </a:r>
            <a:r>
              <a:rPr lang="en-US" sz="1600" dirty="0" smtClean="0">
                <a:solidFill>
                  <a:srgbClr val="323232"/>
                </a:solidFill>
                <a:hlinkClick r:id="rId2"/>
              </a:rPr>
              <a:t>tutorials online</a:t>
            </a:r>
            <a:endParaRPr lang="en-US" sz="1600" dirty="0" smtClean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rgbClr val="323232"/>
                </a:solidFill>
              </a:rPr>
              <a:t>Flexdashboard is an easier way to get started with Shiny </a:t>
            </a:r>
            <a:endParaRPr lang="en-US" sz="1600" dirty="0">
              <a:solidFill>
                <a:srgbClr val="323232"/>
              </a:solidFill>
            </a:endParaRPr>
          </a:p>
          <a:p>
            <a:pPr marL="800100" lvl="1" indent="-342900">
              <a:buFontTx/>
              <a:buChar char="-"/>
            </a:pPr>
            <a:endParaRPr lang="en-US" sz="2000" dirty="0" smtClean="0">
              <a:solidFill>
                <a:srgbClr val="323232"/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323232"/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rgbClr val="32323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19847"/>
            <a:ext cx="53479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  <a:ea typeface="Arial" charset="0"/>
                <a:cs typeface="Arial" charset="0"/>
              </a:rPr>
              <a:t>Shiny Questions Answered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904622"/>
            <a:ext cx="1125220" cy="126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0905"/>
            <a:ext cx="8686800" cy="4473575"/>
          </a:xfrm>
        </p:spPr>
        <p:txBody>
          <a:bodyPr/>
          <a:lstStyle/>
          <a:p>
            <a:r>
              <a:rPr lang="en-US" sz="3200" dirty="0"/>
              <a:t>Shiny Application Architecture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5042" y="1812146"/>
            <a:ext cx="1810180" cy="10269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Cached Data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31" y="2333543"/>
            <a:ext cx="1810180" cy="106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Web Browser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 rot="5400000" flipH="1" flipV="1">
            <a:off x="3610147" y="1316582"/>
            <a:ext cx="704252" cy="5109586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6200000" flipH="1" flipV="1">
            <a:off x="3582949" y="-1454681"/>
            <a:ext cx="758649" cy="5334251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79094" y="1887301"/>
            <a:ext cx="1532591" cy="1381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Web Browser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7918" y="1887303"/>
            <a:ext cx="1532591" cy="1381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Web Browser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96742" y="1887299"/>
            <a:ext cx="1532591" cy="1381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Web Server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7394671" y="461378"/>
            <a:ext cx="1056515" cy="789173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R Scripts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86742" y="2706079"/>
            <a:ext cx="1727647" cy="32219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i="1" dirty="0" smtClean="0"/>
              <a:t>~Shiny~</a:t>
            </a:r>
            <a:endParaRPr lang="en-US" sz="2500" i="1" dirty="0" smtClean="0"/>
          </a:p>
        </p:txBody>
      </p:sp>
      <p:sp>
        <p:nvSpPr>
          <p:cNvPr id="20" name="Folded Corner 19"/>
          <p:cNvSpPr/>
          <p:nvPr/>
        </p:nvSpPr>
        <p:spPr>
          <a:xfrm>
            <a:off x="7487928" y="553140"/>
            <a:ext cx="1233614" cy="1174932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R Scripts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Folded Corner 20"/>
          <p:cNvSpPr/>
          <p:nvPr/>
        </p:nvSpPr>
        <p:spPr>
          <a:xfrm>
            <a:off x="7654148" y="817259"/>
            <a:ext cx="1233614" cy="1174932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 Scripts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98738" y="3356639"/>
            <a:ext cx="699718" cy="47112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66758" y="1275553"/>
            <a:ext cx="764498" cy="61174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n 24"/>
          <p:cNvSpPr/>
          <p:nvPr/>
        </p:nvSpPr>
        <p:spPr>
          <a:xfrm>
            <a:off x="7496270" y="3674756"/>
            <a:ext cx="1563900" cy="927724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Sources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308600" cy="85572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Shiny: the good / the bad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800" i="1"/>
              <a:t>**Example of Geospatial Shiny App</a:t>
            </a:r>
            <a:endParaRPr lang="en-US" sz="8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/>
              <a:t>Pros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Open source and free to use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Works well for small/med data sets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Many R packages available for </a:t>
            </a:r>
            <a:r>
              <a:rPr lang="en-US" dirty="0" err="1"/>
              <a:t>viz</a:t>
            </a:r>
            <a:r>
              <a:rPr lang="en-US" dirty="0"/>
              <a:t>**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Flexible framework for development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Bound by limits of what is possible with code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Build apps with only R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/>
              <a:t>Cons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Not great for big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Limiting if </a:t>
            </a:r>
            <a:r>
              <a:rPr lang="en-US" i="1" dirty="0"/>
              <a:t>custom</a:t>
            </a:r>
            <a:r>
              <a:rPr lang="en-US" dirty="0"/>
              <a:t> visualizations are needed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Requires some R skills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en-US" dirty="0"/>
              <a:t>Requires a Shiny Server to deploy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700" y="2781681"/>
            <a:ext cx="3590700" cy="1926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4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98342"/>
            <a:ext cx="7306518" cy="855726"/>
          </a:xfrm>
        </p:spPr>
        <p:txBody>
          <a:bodyPr/>
          <a:lstStyle/>
          <a:p>
            <a:r>
              <a:rPr lang="en-US" sz="2800" dirty="0"/>
              <a:t>Flexdashboard Document Overview</a:t>
            </a:r>
            <a:br>
              <a:rPr lang="en-US" sz="28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3"/>
          <a:stretch/>
        </p:blipFill>
        <p:spPr>
          <a:xfrm>
            <a:off x="95110" y="745473"/>
            <a:ext cx="4940008" cy="374565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0413" y="2287106"/>
            <a:ext cx="4685390" cy="546470"/>
          </a:xfrm>
          <a:prstGeom prst="rect">
            <a:avLst/>
          </a:prstGeom>
          <a:noFill/>
          <a:ln w="190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233" y="3309482"/>
            <a:ext cx="4622570" cy="1181647"/>
          </a:xfrm>
          <a:prstGeom prst="rect">
            <a:avLst/>
          </a:prstGeom>
          <a:noFill/>
          <a:ln w="190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noFill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65" y="805381"/>
            <a:ext cx="4338597" cy="3473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/>
          <p:cNvCxnSpPr/>
          <p:nvPr/>
        </p:nvCxnSpPr>
        <p:spPr>
          <a:xfrm flipV="1">
            <a:off x="3912857" y="1951755"/>
            <a:ext cx="1104296" cy="329609"/>
          </a:xfrm>
          <a:prstGeom prst="straightConnector1">
            <a:avLst/>
          </a:prstGeom>
          <a:ln w="28575">
            <a:solidFill>
              <a:schemeClr val="bg1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46357" y="2618100"/>
            <a:ext cx="5536361" cy="1598006"/>
          </a:xfrm>
          <a:prstGeom prst="straightConnector1">
            <a:avLst/>
          </a:prstGeom>
          <a:ln w="28575">
            <a:solidFill>
              <a:schemeClr val="bg1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10413" y="813783"/>
            <a:ext cx="2679173" cy="615921"/>
          </a:xfrm>
          <a:prstGeom prst="rect">
            <a:avLst/>
          </a:prstGeom>
          <a:noFill/>
          <a:ln w="19050">
            <a:solidFill>
              <a:schemeClr val="bg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984297" y="976126"/>
            <a:ext cx="1469111" cy="145618"/>
          </a:xfrm>
          <a:prstGeom prst="straightConnector1">
            <a:avLst/>
          </a:prstGeom>
          <a:ln w="28575">
            <a:solidFill>
              <a:schemeClr val="bg1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95956" y="1510298"/>
            <a:ext cx="1810634" cy="631896"/>
          </a:xfrm>
          <a:prstGeom prst="rect">
            <a:avLst/>
          </a:prstGeom>
          <a:ln>
            <a:solidFill>
              <a:schemeClr val="bg1">
                <a:lumMod val="25000"/>
                <a:lumOff val="75000"/>
              </a:schemeClr>
            </a:solidFill>
          </a:ln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Column 1: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1 placeholder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23173" y="579097"/>
            <a:ext cx="4119090" cy="39266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Header </a:t>
            </a:r>
            <a:r>
              <a:rPr lang="en-US" sz="1400" dirty="0" err="1" smtClean="0"/>
              <a:t>Nav</a:t>
            </a:r>
            <a:r>
              <a:rPr lang="en-US" sz="1400" dirty="0" smtClean="0"/>
              <a:t>: configured at the top of the doc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88951" y="1520963"/>
            <a:ext cx="1381879" cy="907277"/>
          </a:xfrm>
          <a:prstGeom prst="rect">
            <a:avLst/>
          </a:prstGeom>
          <a:ln>
            <a:solidFill>
              <a:schemeClr val="bg1">
                <a:lumMod val="25000"/>
                <a:lumOff val="75000"/>
              </a:schemeClr>
            </a:solidFill>
          </a:ln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Column 2: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 smtClean="0"/>
              <a:t>2 section placeholder</a:t>
            </a:r>
          </a:p>
        </p:txBody>
      </p:sp>
    </p:spTree>
    <p:extLst>
      <p:ext uri="{BB962C8B-B14F-4D97-AF65-F5344CB8AC3E}">
        <p14:creationId xmlns:p14="http://schemas.microsoft.com/office/powerpoint/2010/main" val="974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59" y="95875"/>
            <a:ext cx="4087864" cy="24079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Think 2018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in the template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360" y="1056894"/>
            <a:ext cx="4572000" cy="11244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dirty="0"/>
              <a:t>Open the </a:t>
            </a:r>
            <a:r>
              <a:rPr lang="en-US" sz="1400" i="1" u="sng" dirty="0" err="1" smtClean="0"/>
              <a:t>dashboard_template.Rmd</a:t>
            </a:r>
            <a:r>
              <a:rPr lang="en-US" sz="1400" dirty="0" smtClean="0"/>
              <a:t> </a:t>
            </a:r>
            <a:r>
              <a:rPr lang="en-US" sz="1400" dirty="0"/>
              <a:t>file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1400" dirty="0"/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400" dirty="0"/>
              <a:t>Open the R scripts in this folder to paste in the template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855" y="2305164"/>
            <a:ext cx="2948290" cy="136330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3972560" y="1255209"/>
            <a:ext cx="1287129" cy="17316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67360" y="3753588"/>
            <a:ext cx="7253561" cy="9877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i="1" dirty="0" smtClean="0">
                <a:solidFill>
                  <a:srgbClr val="FFC000"/>
                </a:solidFill>
              </a:rPr>
              <a:t>3.  At </a:t>
            </a:r>
            <a:r>
              <a:rPr lang="en-US" i="1" dirty="0">
                <a:solidFill>
                  <a:srgbClr val="FFC000"/>
                </a:solidFill>
              </a:rPr>
              <a:t>any point – you can view the dashboard by executing:      </a:t>
            </a:r>
            <a:endParaRPr lang="en-US" i="1" dirty="0" smtClean="0">
              <a:solidFill>
                <a:srgbClr val="FFC000"/>
              </a:solidFill>
            </a:endParaRPr>
          </a:p>
          <a:p>
            <a:r>
              <a:rPr lang="en-US" i="1" dirty="0" smtClean="0">
                <a:solidFill>
                  <a:srgbClr val="FFC000"/>
                </a:solidFill>
              </a:rPr>
              <a:t>   </a:t>
            </a:r>
            <a:r>
              <a:rPr lang="en-US" i="1" dirty="0" err="1">
                <a:solidFill>
                  <a:srgbClr val="FFC000"/>
                </a:solidFill>
              </a:rPr>
              <a:t>rmarkdown</a:t>
            </a:r>
            <a:r>
              <a:rPr lang="en-US" i="1" dirty="0">
                <a:solidFill>
                  <a:srgbClr val="FFC000"/>
                </a:solidFill>
              </a:rPr>
              <a:t>::run("</a:t>
            </a:r>
            <a:r>
              <a:rPr lang="en-US" i="1" dirty="0" err="1">
                <a:solidFill>
                  <a:srgbClr val="FFC000"/>
                </a:solidFill>
              </a:rPr>
              <a:t>PredictingIncomeDashboard</a:t>
            </a:r>
            <a:r>
              <a:rPr lang="en-US" i="1" dirty="0">
                <a:solidFill>
                  <a:srgbClr val="FFC000"/>
                </a:solidFill>
              </a:rPr>
              <a:t>/Dashboard/</a:t>
            </a:r>
            <a:r>
              <a:rPr lang="en-US" i="1" dirty="0" err="1">
                <a:solidFill>
                  <a:srgbClr val="FFC000"/>
                </a:solidFill>
              </a:rPr>
              <a:t>income_prediction_dashboard.Rmd</a:t>
            </a:r>
            <a:r>
              <a:rPr lang="en-US" i="1" dirty="0">
                <a:solidFill>
                  <a:srgbClr val="FFC000"/>
                </a:solidFill>
              </a:rPr>
              <a:t>")</a:t>
            </a: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9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Breakdown (1) 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Sidebar</a:t>
            </a:r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Value Boxes</a:t>
            </a:r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57" y="1124712"/>
            <a:ext cx="3143250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57" y="1970832"/>
            <a:ext cx="52482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9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Breakdown </a:t>
            </a:r>
            <a:r>
              <a:rPr lang="en-US" dirty="0" smtClean="0"/>
              <a:t>(2)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6484" y="755611"/>
            <a:ext cx="8627336" cy="4120846"/>
          </a:xfrm>
        </p:spPr>
        <p:txBody>
          <a:bodyPr numCol="1"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Plotly Visualization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1350" dirty="0"/>
              <a:t>User Input</a:t>
            </a:r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r>
              <a:rPr lang="en-US" sz="1350" dirty="0"/>
              <a:t>Plotting code</a:t>
            </a:r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Print JSON</a:t>
            </a:r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37" y="1714969"/>
            <a:ext cx="5657850" cy="201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337" y="1065386"/>
            <a:ext cx="4143375" cy="485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119" y="4029472"/>
            <a:ext cx="34575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0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Breakdown (1) 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46484" y="755611"/>
            <a:ext cx="8627336" cy="4120846"/>
          </a:xfrm>
        </p:spPr>
        <p:txBody>
          <a:bodyPr numCol="1"/>
          <a:lstStyle/>
          <a:p>
            <a:pPr marL="257175" indent="-257175">
              <a:buFont typeface="Arial" charset="0"/>
              <a:buChar char="•"/>
            </a:pPr>
            <a:r>
              <a:rPr lang="en-US" dirty="0" smtClean="0"/>
              <a:t>Plotly Visualization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1350" dirty="0"/>
              <a:t>User Input</a:t>
            </a:r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r>
              <a:rPr lang="en-US" sz="1350" dirty="0"/>
              <a:t>Plotting code</a:t>
            </a:r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600075" lvl="1" indent="-257175">
              <a:buFont typeface="Arial" charset="0"/>
              <a:buChar char="•"/>
            </a:pPr>
            <a:endParaRPr lang="en-US" sz="13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endParaRPr lang="en-US" sz="1050" dirty="0"/>
          </a:p>
          <a:p>
            <a:pPr marL="257175" indent="-257175">
              <a:buFont typeface="Arial" charset="0"/>
              <a:buChar char="•"/>
            </a:pPr>
            <a:r>
              <a:rPr lang="en-US" dirty="0" smtClean="0"/>
              <a:t>Print JSON</a:t>
            </a:r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endParaRPr lang="en-US" dirty="0" smtClean="0"/>
          </a:p>
          <a:p>
            <a:pPr marL="257175" indent="-257175"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37" y="1714969"/>
            <a:ext cx="5657850" cy="201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337" y="1065386"/>
            <a:ext cx="4143375" cy="485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119" y="4029472"/>
            <a:ext cx="34575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/>
              <a:t>on </a:t>
            </a:r>
            <a:r>
              <a:rPr lang="en-US" dirty="0" err="1"/>
              <a:t>Shinyapps.io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6" y="2114550"/>
            <a:ext cx="2929584" cy="1924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2" y="2111499"/>
            <a:ext cx="2929584" cy="19271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6" y="723209"/>
            <a:ext cx="1800225" cy="8858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176" y="1609033"/>
            <a:ext cx="3190875" cy="285059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050" i="1"/>
              <a:t>This is in the top right when viewing the dashboard</a:t>
            </a:r>
            <a:endParaRPr lang="en-US" sz="1050" i="1" dirty="0"/>
          </a:p>
        </p:txBody>
      </p:sp>
      <p:sp>
        <p:nvSpPr>
          <p:cNvPr id="16" name="Right Arrow 15"/>
          <p:cNvSpPr/>
          <p:nvPr/>
        </p:nvSpPr>
        <p:spPr>
          <a:xfrm>
            <a:off x="3617442" y="2905125"/>
            <a:ext cx="771527" cy="4953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1230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To </a:t>
            </a:r>
            <a:r>
              <a:rPr lang="en-US" sz="4800" dirty="0"/>
              <a:t>complete the lab, go to:</a:t>
            </a:r>
            <a:br>
              <a:rPr lang="en-US" sz="4800" dirty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2400" dirty="0" smtClean="0">
                <a:solidFill>
                  <a:schemeClr val="accent2"/>
                </a:solidFill>
              </a:rPr>
              <a:t>https</a:t>
            </a:r>
            <a:r>
              <a:rPr lang="en-US" sz="2400" dirty="0">
                <a:solidFill>
                  <a:schemeClr val="accent2"/>
                </a:solidFill>
              </a:rPr>
              <a:t>://</a:t>
            </a:r>
            <a:r>
              <a:rPr lang="en-US" sz="2400" dirty="0" err="1" smtClean="0">
                <a:solidFill>
                  <a:schemeClr val="accent2"/>
                </a:solidFill>
              </a:rPr>
              <a:t>github.com</a:t>
            </a:r>
            <a:r>
              <a:rPr lang="en-US" sz="2400" dirty="0" smtClean="0">
                <a:solidFill>
                  <a:schemeClr val="accent2"/>
                </a:solidFill>
              </a:rPr>
              <a:t>/</a:t>
            </a:r>
            <a:r>
              <a:rPr lang="en-US" sz="2400" dirty="0" err="1" smtClean="0">
                <a:solidFill>
                  <a:schemeClr val="accent2"/>
                </a:solidFill>
              </a:rPr>
              <a:t>gfilla</a:t>
            </a:r>
            <a:r>
              <a:rPr lang="en-US" sz="2400" dirty="0" smtClean="0">
                <a:solidFill>
                  <a:schemeClr val="accent2"/>
                </a:solidFill>
              </a:rPr>
              <a:t>/</a:t>
            </a:r>
            <a:r>
              <a:rPr lang="en-US" sz="2400" dirty="0" err="1" smtClean="0">
                <a:solidFill>
                  <a:schemeClr val="accent2"/>
                </a:solidFill>
              </a:rPr>
              <a:t>PredictingIncomeDashboard</a:t>
            </a:r>
            <a:r>
              <a:rPr lang="en-US" sz="2400" dirty="0" smtClean="0">
                <a:solidFill>
                  <a:schemeClr val="accent2"/>
                </a:solidFill>
              </a:rPr>
              <a:t/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7200" dirty="0"/>
              <a:t/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we will build today: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World of Watson2016 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60195" y="966851"/>
            <a:ext cx="6740525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7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World of Watson2016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Stages of the lab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3540125" y="493713"/>
            <a:ext cx="5603875" cy="420052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Data Collection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Data Exploration and Model Building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Model Deployment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Dashboard implementation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94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smtClean="0"/>
              <a:t>Data Collection:</a:t>
            </a:r>
            <a:endParaRPr lang="en-US" sz="2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817182"/>
            <a:ext cx="6883400" cy="3661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3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08"/>
          <a:stretch/>
        </p:blipFill>
        <p:spPr>
          <a:xfrm>
            <a:off x="330200" y="1193772"/>
            <a:ext cx="8525972" cy="2844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 smtClean="0"/>
              <a:t>Model Building in SPSS Modeler in </a:t>
            </a:r>
            <a:r>
              <a:rPr lang="en-US" sz="2400" b="0" smtClean="0"/>
              <a:t>Watson Studio:</a:t>
            </a:r>
            <a:endParaRPr lang="en-US" sz="2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" y="1483360"/>
            <a:ext cx="2705306" cy="208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 smtClean="0"/>
              <a:t>Deploying the model with Watson Machine Learning:</a:t>
            </a:r>
            <a:endParaRPr lang="en-US" sz="2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483360"/>
            <a:ext cx="4038600" cy="234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51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894080"/>
            <a:ext cx="6704570" cy="3637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 smtClean="0"/>
              <a:t>Creating a Shiny Dashboard with RStudio:</a:t>
            </a:r>
            <a:endParaRPr lang="en-US" sz="2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5339080" cy="502158"/>
          </a:xfrm>
        </p:spPr>
        <p:txBody>
          <a:bodyPr/>
          <a:lstStyle/>
          <a:p>
            <a:r>
              <a:rPr lang="en-US" b="1" dirty="0" smtClean="0"/>
              <a:t>Important concepts for this lab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7706360" cy="368760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Democratizing model building and deployment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Cross-functional collaboration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Rapid experimentation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Fundamentals of R Shiny</a:t>
            </a:r>
            <a:endParaRPr lang="en-US" sz="7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6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IBM_Master_Presentation_2017_V01_Plex_Embed</Template>
  <TotalTime>4400</TotalTime>
  <Words>580</Words>
  <Application>Microsoft Macintosh PowerPoint</Application>
  <PresentationFormat>On-screen Show (16:9)</PresentationFormat>
  <Paragraphs>145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IBM Plex Sans</vt:lpstr>
      <vt:lpstr>Wingdings</vt:lpstr>
      <vt:lpstr>Arial</vt:lpstr>
      <vt:lpstr>blk_background_2017</vt:lpstr>
      <vt:lpstr>dk_blu_background_2017</vt:lpstr>
      <vt:lpstr>gry_background_2017</vt:lpstr>
      <vt:lpstr>wht_background_2017</vt:lpstr>
      <vt:lpstr>Visualizing Deployed Models with R Shiny and Watson Machine Learning  — Greg Filla Offering Manager, Watson Data Platform</vt:lpstr>
      <vt:lpstr>What we will build today:</vt:lpstr>
      <vt:lpstr>Stages of the lab</vt:lpstr>
      <vt:lpstr>Data Collection:</vt:lpstr>
      <vt:lpstr>Model Building in SPSS Modeler in Watson Studio:</vt:lpstr>
      <vt:lpstr>Deploying the model with Watson Machine Learning:</vt:lpstr>
      <vt:lpstr>Creating a Shiny Dashboard with RStudio:</vt:lpstr>
      <vt:lpstr>Important concepts for this lab</vt:lpstr>
      <vt:lpstr>  Fundamentals of R Shiny</vt:lpstr>
      <vt:lpstr>What is R Shiny? Web app framework Uses only R code to build interactive web applications Open source project created by RStudio  Why use Shiny? Provides quick way to go from analysis in R to interactive applications Offers more flexibility than commercial BI tools  Share your analysis easily via URL  How to get started? Very easy if you already have Rstudio (just installing an R package) Many tutorials online Flexdashboard is an easier way to get started with Shiny    </vt:lpstr>
      <vt:lpstr>Shiny Application Architecture </vt:lpstr>
      <vt:lpstr>Shiny: the good / the bad </vt:lpstr>
      <vt:lpstr>Flexdashboard Document Overview  </vt:lpstr>
      <vt:lpstr>Filling in the template </vt:lpstr>
      <vt:lpstr>Component Breakdown (1)  </vt:lpstr>
      <vt:lpstr>Component Breakdown (2)  </vt:lpstr>
      <vt:lpstr>Component Breakdown (1)  </vt:lpstr>
      <vt:lpstr>Deploying on Shinyapps.io</vt:lpstr>
      <vt:lpstr> To complete the lab, go to:  https://github.com/gfilla/PredictingIncomeDashboard  </vt:lpstr>
    </vt:vector>
  </TitlesOfParts>
  <Company/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Matthew Calkins</dc:creator>
  <cp:lastModifiedBy>Microsoft Office User</cp:lastModifiedBy>
  <cp:revision>51</cp:revision>
  <cp:lastPrinted>2018-02-20T00:19:59Z</cp:lastPrinted>
  <dcterms:created xsi:type="dcterms:W3CDTF">2017-11-21T16:03:58Z</dcterms:created>
  <dcterms:modified xsi:type="dcterms:W3CDTF">2018-03-19T18:10:38Z</dcterms:modified>
</cp:coreProperties>
</file>